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6"/>
  </p:notesMasterIdLst>
  <p:sldIdLst>
    <p:sldId id="256" r:id="rId3"/>
    <p:sldId id="258" r:id="rId4"/>
    <p:sldId id="287" r:id="rId5"/>
    <p:sldId id="292" r:id="rId6"/>
    <p:sldId id="293" r:id="rId7"/>
    <p:sldId id="295" r:id="rId8"/>
    <p:sldId id="303" r:id="rId9"/>
    <p:sldId id="310" r:id="rId10"/>
    <p:sldId id="300" r:id="rId11"/>
    <p:sldId id="305" r:id="rId12"/>
    <p:sldId id="306" r:id="rId13"/>
    <p:sldId id="307" r:id="rId14"/>
    <p:sldId id="308" r:id="rId15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4" autoAdjust="0"/>
    <p:restoredTop sz="94834" autoAdjust="0"/>
  </p:normalViewPr>
  <p:slideViewPr>
    <p:cSldViewPr>
      <p:cViewPr varScale="1">
        <p:scale>
          <a:sx n="92" d="100"/>
          <a:sy n="92" d="100"/>
        </p:scale>
        <p:origin x="-122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3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F7532-2B82-4A54-865E-305349C98B79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3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9067C-53AC-4DC4-A2A5-E4D084600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1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62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3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96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2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3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5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0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9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87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8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ED50-1BAB-4D28-9DE8-5E90B10B861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7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3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9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08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72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5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15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2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1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4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2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6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0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qeIX8tP5fAc&amp;t=4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bhimmash.ru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8713" y="228600"/>
            <a:ext cx="2456687" cy="442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8747" y="2659506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ru-RU" sz="2800" b="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8672945" y="6356351"/>
            <a:ext cx="346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BA2B3-4E95-4F8D-ABD4-078D63D63AD6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92" y="921895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9800" y="20481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dirty="0">
                <a:solidFill>
                  <a:schemeClr val="bg1"/>
                </a:solidFill>
                <a:latin typeface="Futura New Bold" pitchFamily="34" charset="0"/>
              </a:rPr>
              <a:t>СТАРТУЙ ВМЕСТЕ С НАМИ</a:t>
            </a:r>
            <a:r>
              <a:rPr lang="en-US" altLang="ru-RU" sz="3600" dirty="0">
                <a:solidFill>
                  <a:schemeClr val="bg1"/>
                </a:solidFill>
                <a:latin typeface="Futura New Bold" pitchFamily="34" charset="0"/>
              </a:rPr>
              <a:t> </a:t>
            </a:r>
            <a:r>
              <a:rPr lang="ru-RU" altLang="ru-RU" sz="3600" dirty="0">
                <a:solidFill>
                  <a:schemeClr val="bg1"/>
                </a:solidFill>
                <a:latin typeface="Futura New Bold" pitchFamily="34" charset="0"/>
              </a:rPr>
              <a:t>В СВОЁ БУДУЩЕЕ!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98" y="5791201"/>
            <a:ext cx="2450804" cy="71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10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825" y="365125"/>
            <a:ext cx="38036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Социальная и молодежная </a:t>
            </a:r>
          </a:p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политика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574647"/>
            <a:ext cx="2304488" cy="15363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174" y="2980306"/>
            <a:ext cx="2286198" cy="18594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933" y="4910490"/>
            <a:ext cx="2676376" cy="17923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4695" y="4889715"/>
            <a:ext cx="2706859" cy="18106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669" y="4249370"/>
            <a:ext cx="2706859" cy="1800572"/>
          </a:xfrm>
          <a:prstGeom prst="rect">
            <a:avLst/>
          </a:prstGeom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4002381" y="1668657"/>
            <a:ext cx="52197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интересная перспективная работа и профессиональный рост;</a:t>
            </a:r>
            <a:endParaRPr lang="ru-RU" altLang="ru-RU" sz="2000" dirty="0">
              <a:solidFill>
                <a:srgbClr val="254061"/>
              </a:solidFill>
              <a:latin typeface="Futurau New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обучение и повышение квалификации;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культурно-массовые и спортивные мероприятия;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экскурсии выходного дня  по историческим местам России;</a:t>
            </a:r>
          </a:p>
        </p:txBody>
      </p:sp>
    </p:spTree>
    <p:extLst>
      <p:ext uri="{BB962C8B-B14F-4D97-AF65-F5344CB8AC3E}">
        <p14:creationId xmlns:p14="http://schemas.microsoft.com/office/powerpoint/2010/main" val="24331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6464" y="-147972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534400" y="6362558"/>
            <a:ext cx="5345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11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80365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Социальная и молодежная </a:t>
            </a:r>
          </a:p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политика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700" y="2108935"/>
            <a:ext cx="2042337" cy="1365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528" y="1558894"/>
            <a:ext cx="2432515" cy="1652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687" y="3284256"/>
            <a:ext cx="2359356" cy="15607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1" y="5128936"/>
            <a:ext cx="3529890" cy="1383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2335" y="4878299"/>
            <a:ext cx="2091109" cy="16338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3488" y="4874338"/>
            <a:ext cx="2709512" cy="1558261"/>
          </a:xfrm>
          <a:prstGeom prst="rect">
            <a:avLst/>
          </a:prstGeom>
        </p:spPr>
      </p:pic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2655311" y="1400424"/>
            <a:ext cx="63722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участие в турнирах по бильярду, теннису, мини-футболу, баскетболу, посещение спортивного зала «Факел»;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санаторно-курортное </a:t>
            </a: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лечение; 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выплата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материальной помощи</a:t>
            </a: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бесплатное медицинское                  обслуживание;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участие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 конкурсах </a:t>
            </a: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профессионального мастерства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содействие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 предоставлении мест в детских дошкольных учреждениях.</a:t>
            </a:r>
          </a:p>
        </p:txBody>
      </p:sp>
    </p:spTree>
    <p:extLst>
      <p:ext uri="{BB962C8B-B14F-4D97-AF65-F5344CB8AC3E}">
        <p14:creationId xmlns:p14="http://schemas.microsoft.com/office/powerpoint/2010/main" val="28013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572500" y="6362558"/>
            <a:ext cx="4964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12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57187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Интересная информация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784" y="1643661"/>
            <a:ext cx="8856663" cy="533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Корпоративные праздники: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Futurau New Bold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16 января – день рождения предприятия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12 апреля – День авиации и космонавтики, Международный день полета человека в космос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25 июня – день памяти Алексея Михайловича Исаева 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4 октября – День начала космической эры человечества (день запуска первого спутника)</a:t>
            </a:r>
          </a:p>
          <a:p>
            <a:pPr marL="342900" indent="-342900" algn="just">
              <a:spcAft>
                <a:spcPts val="80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24 октября – день рождения Алексея Михайловича Исаева</a:t>
            </a:r>
          </a:p>
          <a:p>
            <a:pPr algn="just">
              <a:spcAft>
                <a:spcPts val="80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Что почитать и посмотреть о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КБхиммаш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 и нашей истории: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Futurau New Bold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В.Куприянов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В.Чернышов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 «И вечный старт…», Москва, 2018: рассказ о Главном конструкторе ракетных двигателей</a:t>
            </a: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О.Глаголева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, «Тайна Исаева», Москва, 2018: новые исторические документы о жизни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А.М.Исаева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Futurau New Bold"/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«Главный конструктор», Москва, 2008: издание к 100-летию заслуженного конструктора</a:t>
            </a:r>
          </a:p>
          <a:p>
            <a:pPr marL="342900" indent="-342900" algn="just">
              <a:spcAft>
                <a:spcPts val="800"/>
              </a:spcAft>
              <a:buFont typeface="Wingdings"/>
              <a:buChar char="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«Сын земли русской», Москва, 2009: издание к 90-летию конструктора и директора КБХМ Владислава Николаевича Богомолова</a:t>
            </a:r>
          </a:p>
          <a:p>
            <a:pPr>
              <a:spcAft>
                <a:spcPts val="80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Маленькие двигатели большого космоса (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Роскосмос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Futurau New Bold"/>
                <a:ea typeface="Calibri"/>
                <a:cs typeface="Times New Roman"/>
              </a:rPr>
              <a:t>-ТВ) </a:t>
            </a:r>
            <a:r>
              <a:rPr lang="ru-RU" sz="1700" u="sng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  <a:hlinkClick r:id="rId7"/>
              </a:rPr>
              <a:t>https://www.youtube.com/watch?v=qeIX8tP5fAc&amp;t=4s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78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13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825" y="365125"/>
            <a:ext cx="3503613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Контактная информация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020" y="3326059"/>
            <a:ext cx="4944285" cy="301168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5106" y="1540966"/>
            <a:ext cx="8713788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Адрес: 141070, г. Королев, ул.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Богомолова, д.12 </a:t>
            </a:r>
          </a:p>
          <a:p>
            <a:pPr algn="ct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Телефон: 8(499) 427-09-73</a:t>
            </a:r>
          </a:p>
          <a:p>
            <a:pPr algn="ct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Электронный адрес: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alla.kapustina@npoem.ru</a:t>
            </a:r>
          </a:p>
          <a:p>
            <a:pPr algn="ctr">
              <a:defRPr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  <a:hlinkClick r:id="rId8"/>
              </a:rPr>
              <a:t>http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  <a:hlinkClick r:id="rId8"/>
              </a:rPr>
              <a:t>://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  <a:hlinkClick r:id="rId8"/>
              </a:rPr>
              <a:t>www.kbhimmash.ru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  <a:hlinkClick r:id="rId8"/>
              </a:rPr>
              <a:t>/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Futurau New Bold"/>
              <a:cs typeface="Arial" charset="0"/>
            </a:endParaRPr>
          </a:p>
          <a:p>
            <a:pPr>
              <a:defRPr/>
            </a:pPr>
            <a:endParaRPr lang="ru-RU" sz="2200" dirty="0">
              <a:solidFill>
                <a:schemeClr val="accent1">
                  <a:lumMod val="50000"/>
                </a:schemeClr>
              </a:solidFill>
              <a:latin typeface="Futurau New Bold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907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.</a:t>
            </a:r>
            <a:endParaRPr lang="en-US" altLang="ru-RU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marL="265113" indent="-265113" algn="ctr">
              <a:defRPr/>
            </a:pPr>
            <a:r>
              <a:rPr lang="ru-RU" sz="3500" b="1" dirty="0"/>
              <a:t>           </a:t>
            </a:r>
            <a:endParaRPr lang="ru-RU" sz="33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«Конструкторское бюро химического машиностроения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имени Алексея Михайловича Исаева»</a:t>
            </a:r>
            <a:r>
              <a:rPr lang="en-US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</a:t>
            </a:r>
            <a:endParaRPr lang="ru-RU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– одно из ведущих конструкторских бюро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  России, входящих в состав </a:t>
            </a:r>
            <a:r>
              <a:rPr lang="ru-RU" altLang="ru-RU" sz="2200" dirty="0" err="1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Госкорпорации</a:t>
            </a:r>
            <a:endParaRPr lang="ru-RU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«</a:t>
            </a:r>
            <a:r>
              <a:rPr lang="ru-RU" altLang="ru-RU" sz="2200" dirty="0" err="1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Роскосмос</a:t>
            </a: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», которое занимается разработкой,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изготовлением и испытаниями жидкостных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     ракетных двигателей, двигательных установок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                             и жидкостных ракетных двигателей малой тяги.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200" dirty="0">
              <a:solidFill>
                <a:schemeClr val="accent1">
                  <a:lumMod val="75000"/>
                </a:schemeClr>
              </a:solidFill>
              <a:latin typeface="Futura New Bold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С начала основания предприятия в 1959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     году созданы и внедрены в серийное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 производство более 130 различных ЖРД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и ЖРД МТ, которые внесли весомый вклад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во все направления использования ракетной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                     и космической техники.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marL="265113" indent="-265113">
              <a:defRPr/>
            </a:pPr>
            <a:endParaRPr lang="ru-RU" sz="22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2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39561"/>
            <a:ext cx="1932599" cy="2572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106" y="4800599"/>
            <a:ext cx="2670239" cy="19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8" y="-399486"/>
            <a:ext cx="9144000" cy="7286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8" y="109087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испытания жидкостных ракетных двигателей, двигательных установок энергетических установок, составных частей ДУ и ЭУ, и жидкостных ракетных двигателей малой тяги.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3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48" y="2490926"/>
            <a:ext cx="2840982" cy="2005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027" y="2029405"/>
            <a:ext cx="3042168" cy="2554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5991" y="4524959"/>
            <a:ext cx="3097036" cy="2121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0825" y="365125"/>
            <a:ext cx="35417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Направления разработок</a:t>
            </a:r>
          </a:p>
        </p:txBody>
      </p:sp>
    </p:spTree>
    <p:extLst>
      <p:ext uri="{BB962C8B-B14F-4D97-AF65-F5344CB8AC3E}">
        <p14:creationId xmlns:p14="http://schemas.microsoft.com/office/powerpoint/2010/main" val="20401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7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r>
              <a:rPr lang="ru-RU" sz="2400" b="1" dirty="0">
                <a:solidFill>
                  <a:prstClr val="white"/>
                </a:solidFill>
              </a:rPr>
              <a:t>	</a:t>
            </a: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Основная деятельность: НИОКР, опытное и серийное производство, поставка маршевых ЖРД, ЖРД малой тяги и агрегатов. </a:t>
            </a: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4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159476"/>
            <a:ext cx="1115665" cy="1889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3898418"/>
            <a:ext cx="2591025" cy="17253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12" y="5471370"/>
            <a:ext cx="1207113" cy="1231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4349" y="2234182"/>
            <a:ext cx="1432684" cy="8169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0691" y="3354826"/>
            <a:ext cx="585267" cy="1207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0676" y="2159476"/>
            <a:ext cx="810838" cy="15302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5434" y="4584593"/>
            <a:ext cx="841321" cy="14570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4851" y="2214775"/>
            <a:ext cx="1383912" cy="22801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7341" y="4729164"/>
            <a:ext cx="1322947" cy="12985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6005" y="4521972"/>
            <a:ext cx="1304657" cy="1774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2300" y="2279234"/>
            <a:ext cx="1426588" cy="12863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33754" y="3536359"/>
            <a:ext cx="1536325" cy="6584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89538" y="4328984"/>
            <a:ext cx="1365622" cy="204843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50825" y="365125"/>
            <a:ext cx="42338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Вид деятельности и продукция</a:t>
            </a:r>
          </a:p>
        </p:txBody>
      </p:sp>
    </p:spTree>
    <p:extLst>
      <p:ext uri="{BB962C8B-B14F-4D97-AF65-F5344CB8AC3E}">
        <p14:creationId xmlns:p14="http://schemas.microsoft.com/office/powerpoint/2010/main" val="24466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   Преимущества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5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85784" y="1544214"/>
            <a:ext cx="89502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err="1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Кбхиммаш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Futura New Bold"/>
              </a:rPr>
              <a:t> им. А.М. Исаева обладает высококвалифицированным кадровым потенциалом, необходимыми мощностями, развитой инфраструктурой, полной материальной и технической базой, требуемой для технологического цикла создания ЖРД и ЖРДМТ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541" y="2743200"/>
            <a:ext cx="8877859" cy="16614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Опытное</a:t>
            </a: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производство: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для реализации всех замыслов разработчиков изделий.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Оснащено современным специализированным оборудованием и оснасткой, для качественного изготовления ЖРД, ЖРДМТ, агрегатов автоматики, камер сгорания, газогенераторов, с применением уникальных технологий пайки разнородных металлов, электронно-лучевой сваркой, сваркой в среде инертного газа, комбинированного теплозащитного покрытия, литьем по выплавляемым моделям, горячей объемной штамповкой, более 30-ти видов гальванических покрытий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542" y="4419600"/>
            <a:ext cx="8877858" cy="939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Конструкторское бюро: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написание и сопровождение конструкторской документации, проведение НИР и ОКР с разработкой специальных стендов (с имитацией натурных условий) и оснастки для всех видов испытаний, проектирование изделий, осуществление авторского надзора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542" y="5371379"/>
            <a:ext cx="8877858" cy="12176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Научно-испытательная база: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мощный многопрофильный высокотехнологичный комплекс, позволяющий решать задачи НИОКР, проводить технологические и контрольные испытания: огневые, на твердых топливах, испытание арматуры и узлов на жидком азоте,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гидро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-,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пневмо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вибро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, климатические, прочностные и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пневмо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Futurau New Bold"/>
              </a:rPr>
              <a:t>-вакуумные испытания агрегатов, ЖРД, ЖРДМТ. </a:t>
            </a:r>
          </a:p>
        </p:txBody>
      </p:sp>
    </p:spTree>
    <p:extLst>
      <p:ext uri="{BB962C8B-B14F-4D97-AF65-F5344CB8AC3E}">
        <p14:creationId xmlns:p14="http://schemas.microsoft.com/office/powerpoint/2010/main" val="28954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86800" y="6362558"/>
            <a:ext cx="3821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6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04800" y="1432474"/>
            <a:ext cx="82915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Выбор профессии – </a:t>
            </a:r>
            <a:r>
              <a:rPr lang="ru-RU" altLang="ru-RU" sz="220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задача </a:t>
            </a:r>
            <a:r>
              <a:rPr lang="ru-RU" altLang="ru-RU" sz="2200" smtClean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непростая!</a:t>
            </a:r>
            <a:endParaRPr lang="ru-RU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Твоё будущее – в твоих руках!</a:t>
            </a:r>
            <a:endParaRPr lang="en-US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От выбора профессии зависит будущее.</a:t>
            </a:r>
            <a:endParaRPr lang="en-US" altLang="ru-RU" sz="2200" dirty="0">
              <a:solidFill>
                <a:srgbClr val="4F81BD">
                  <a:lumMod val="75000"/>
                </a:srgbClr>
              </a:solidFill>
              <a:latin typeface="Futura New Bold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200" dirty="0">
                <a:solidFill>
                  <a:srgbClr val="4F81BD">
                    <a:lumMod val="75000"/>
                  </a:srgbClr>
                </a:solidFill>
                <a:latin typeface="Futura New Bold"/>
                <a:cs typeface="Arial" panose="020B0604020202020204" pitchFamily="34" charset="0"/>
              </a:rPr>
              <a:t>Стартуй с нами!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937766"/>
            <a:ext cx="5938019" cy="334089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0825" y="365125"/>
            <a:ext cx="20145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Личный старт</a:t>
            </a:r>
          </a:p>
        </p:txBody>
      </p:sp>
    </p:spTree>
    <p:extLst>
      <p:ext uri="{BB962C8B-B14F-4D97-AF65-F5344CB8AC3E}">
        <p14:creationId xmlns:p14="http://schemas.microsoft.com/office/powerpoint/2010/main" val="7175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7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383" y="1528687"/>
            <a:ext cx="1843372" cy="13579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0825" y="365125"/>
            <a:ext cx="5796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Взаимодействие с </a:t>
            </a:r>
            <a:r>
              <a:rPr lang="ru-RU" sz="2000" b="1" kern="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учебными заведениями</a:t>
            </a:r>
            <a:endParaRPr lang="ru-RU" sz="2000" b="1" kern="0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8927" y="1572222"/>
            <a:ext cx="77771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>
                <a:solidFill>
                  <a:srgbClr val="FF0000"/>
                </a:solidFill>
                <a:latin typeface="Futurau New Bold"/>
                <a:cs typeface="Arial" charset="0"/>
              </a:rPr>
              <a:t>Преимущества взаимодействия: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-21104" y="2042642"/>
            <a:ext cx="8964613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прохождение всех видов практик студентов в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подразделениях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им. А.М. Исаева под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руководством высококвалифицированных работников;</a:t>
            </a:r>
          </a:p>
          <a:p>
            <a:pPr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содействие в выполнении курсовых и выпускных </a:t>
            </a:r>
            <a:endParaRPr lang="en-US" altLang="ru-RU" sz="2000" dirty="0">
              <a:solidFill>
                <a:srgbClr val="254061"/>
              </a:solidFill>
              <a:latin typeface="Futurau New Bold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дипломных работ по тематике направлений деятельности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возможность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 студентов с 3-го курса совмещать учёбу </a:t>
            </a: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и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работу на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 (гибкий график);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участие в научно-исследовательских работах;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трудоустройство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на вакантные должности;</a:t>
            </a:r>
          </a:p>
          <a:p>
            <a:pPr>
              <a:lnSpc>
                <a:spcPct val="115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</a:rPr>
              <a:t>быстрая адаптация в коллективе.</a:t>
            </a:r>
          </a:p>
        </p:txBody>
      </p:sp>
    </p:spTree>
    <p:extLst>
      <p:ext uri="{BB962C8B-B14F-4D97-AF65-F5344CB8AC3E}">
        <p14:creationId xmlns:p14="http://schemas.microsoft.com/office/powerpoint/2010/main" val="7407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7947"/>
            <a:ext cx="9162535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8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609590"/>
            <a:ext cx="3304318" cy="22008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0333" y="3595078"/>
            <a:ext cx="4035902" cy="22008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0825" y="365125"/>
            <a:ext cx="26368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Целевое обучение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12221" y="1601640"/>
            <a:ext cx="87137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Целевое обучение – это гарантированное трудоустройство на </a:t>
            </a:r>
            <a:r>
              <a:rPr lang="ru-RU" altLang="ru-RU" sz="2000" b="1" dirty="0" err="1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КБхиммаш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 им. А.М. Исаева на должности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инженеров-технологов и инженеров-конструкторов.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Futurau New Bold"/>
                <a:cs typeface="Arial" charset="0"/>
              </a:rPr>
              <a:t>Приглашаем студентов к сотрудничеству в форме целевого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4667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endParaRPr lang="ru-RU" sz="2400" b="1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ru-RU" sz="2400" b="1" dirty="0"/>
              <a:t>       </a:t>
            </a:r>
          </a:p>
          <a:p>
            <a:pPr>
              <a:defRPr/>
            </a:pPr>
            <a:endParaRPr lang="ru-RU" sz="2400" b="1" dirty="0"/>
          </a:p>
        </p:txBody>
      </p:sp>
      <p:sp>
        <p:nvSpPr>
          <p:cNvPr id="9" name="Номер слайда 6"/>
          <p:cNvSpPr txBox="1">
            <a:spLocks/>
          </p:cNvSpPr>
          <p:nvPr/>
        </p:nvSpPr>
        <p:spPr>
          <a:xfrm>
            <a:off x="6972300" y="6337744"/>
            <a:ext cx="2057400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endParaRPr lang="ru-RU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401" y="76200"/>
            <a:ext cx="6819900" cy="1371599"/>
          </a:xfrm>
          <a:prstGeom prst="rect">
            <a:avLst/>
          </a:prstGeom>
        </p:spPr>
        <p:txBody>
          <a:bodyPr lIns="87278" tIns="43640" rIns="87278" bIns="43640"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84" y="561944"/>
            <a:ext cx="6248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5" y="616057"/>
            <a:ext cx="1843372" cy="4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6"/>
          <p:cNvSpPr txBox="1">
            <a:spLocks/>
          </p:cNvSpPr>
          <p:nvPr/>
        </p:nvSpPr>
        <p:spPr>
          <a:xfrm>
            <a:off x="8610600" y="6362558"/>
            <a:ext cx="458318" cy="365125"/>
          </a:xfrm>
          <a:prstGeom prst="rect">
            <a:avLst/>
          </a:prstGeom>
        </p:spPr>
        <p:txBody>
          <a:bodyPr vert="horz" lIns="87278" tIns="43640" rIns="87278" bIns="4364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2784">
              <a:defRPr/>
            </a:pPr>
            <a:fld id="{ED9BA2B3-4E95-4F8D-ABD4-078D63D63AD6}" type="slidenum">
              <a:rPr lang="ru-RU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872784">
                <a:defRPr/>
              </a:pPr>
              <a:t>9</a:t>
            </a:fld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/>
          <p:nvPr/>
        </p:nvSpPr>
        <p:spPr>
          <a:xfrm>
            <a:off x="6612231" y="49423"/>
            <a:ext cx="2456687" cy="44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668" y="1894674"/>
            <a:ext cx="2261812" cy="149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210" y="3824549"/>
            <a:ext cx="2517866" cy="1426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4133938"/>
            <a:ext cx="3057798" cy="18799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1" y="5553508"/>
            <a:ext cx="1902117" cy="1207113"/>
          </a:xfrm>
          <a:prstGeom prst="rect">
            <a:avLst/>
          </a:prstGeom>
        </p:spPr>
      </p:pic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4630445" y="5296482"/>
            <a:ext cx="45720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питание в столовых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бесплатное 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медицинское обслуживание в медсанчасти №6 </a:t>
            </a:r>
            <a:r>
              <a:rPr lang="ru-RU" altLang="ru-RU" sz="2000" dirty="0" err="1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КБхиммаш</a:t>
            </a:r>
            <a:r>
              <a:rPr lang="ru-RU" altLang="ru-RU" sz="2000" dirty="0">
                <a:solidFill>
                  <a:srgbClr val="254061"/>
                </a:solidFill>
                <a:latin typeface="Futurau New Bold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0825" y="365125"/>
            <a:ext cx="3732213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Социальная и молодежная</a:t>
            </a:r>
          </a:p>
          <a:p>
            <a:pPr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политика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50825" y="1484891"/>
            <a:ext cx="83645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200" b="1" dirty="0">
                <a:solidFill>
                  <a:srgbClr val="FF0000"/>
                </a:solidFill>
                <a:latin typeface="Futurau New Bold"/>
              </a:rPr>
              <a:t>Молодым работникам обеспечиваются следующие условия:</a:t>
            </a:r>
          </a:p>
        </p:txBody>
      </p:sp>
      <p:sp>
        <p:nvSpPr>
          <p:cNvPr id="18" name="Прямоугольник 21"/>
          <p:cNvSpPr>
            <a:spLocks noChangeArrowheads="1"/>
          </p:cNvSpPr>
          <p:nvPr/>
        </p:nvSpPr>
        <p:spPr bwMode="auto">
          <a:xfrm>
            <a:off x="-32657" y="2176466"/>
            <a:ext cx="7092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гарантированное трудоустройство после окончания обучения;</a:t>
            </a:r>
            <a:endParaRPr lang="ru-RU" altLang="ru-RU" sz="2000" dirty="0">
              <a:solidFill>
                <a:srgbClr val="254061"/>
              </a:solidFill>
              <a:latin typeface="Futurau New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для иногородних - возможность проживания в общежитии;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  <a:p>
            <a:pPr>
              <a:spcBef>
                <a:spcPct val="0"/>
              </a:spcBef>
              <a:buSzPts val="1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254061"/>
                </a:solidFill>
                <a:latin typeface="Futurau New Bold"/>
                <a:cs typeface="Times New Roman" panose="02020603050405020304" pitchFamily="18" charset="0"/>
              </a:rPr>
              <a:t>наставничество опытных высококвалифицированных специалистов и рабочих;</a:t>
            </a:r>
            <a:endParaRPr lang="ru-RU" altLang="ru-RU" sz="2000" dirty="0">
              <a:solidFill>
                <a:srgbClr val="254061"/>
              </a:solidFill>
              <a:latin typeface="Futurau New Bold"/>
            </a:endParaRPr>
          </a:p>
        </p:txBody>
      </p:sp>
    </p:spTree>
    <p:extLst>
      <p:ext uri="{BB962C8B-B14F-4D97-AF65-F5344CB8AC3E}">
        <p14:creationId xmlns:p14="http://schemas.microsoft.com/office/powerpoint/2010/main" val="31572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3526</TotalTime>
  <Words>778</Words>
  <Application>Microsoft Office PowerPoint</Application>
  <PresentationFormat>Экран (4:3)</PresentationFormat>
  <Paragraphs>171</Paragraphs>
  <Slides>13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Жаркова Наталия Михайловна</dc:creator>
  <cp:lastModifiedBy>Скрябинская К. А.</cp:lastModifiedBy>
  <cp:revision>309</cp:revision>
  <cp:lastPrinted>2024-04-09T09:43:46Z</cp:lastPrinted>
  <dcterms:created xsi:type="dcterms:W3CDTF">2020-12-18T10:34:56Z</dcterms:created>
  <dcterms:modified xsi:type="dcterms:W3CDTF">2024-04-09T09:48:05Z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2020-12-18T00:00:00Z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2020-12-18T00:00:00Z</vt:filetime>
  </property>
</Properties>
</file>