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24"/>
  </p:notesMasterIdLst>
  <p:sldIdLst>
    <p:sldId id="256" r:id="rId3"/>
    <p:sldId id="258" r:id="rId4"/>
    <p:sldId id="294" r:id="rId5"/>
    <p:sldId id="287" r:id="rId6"/>
    <p:sldId id="292" r:id="rId7"/>
    <p:sldId id="293" r:id="rId8"/>
    <p:sldId id="295" r:id="rId9"/>
    <p:sldId id="296" r:id="rId10"/>
    <p:sldId id="297" r:id="rId11"/>
    <p:sldId id="298" r:id="rId12"/>
    <p:sldId id="299" r:id="rId13"/>
    <p:sldId id="301" r:id="rId14"/>
    <p:sldId id="303" r:id="rId15"/>
    <p:sldId id="304" r:id="rId16"/>
    <p:sldId id="302" r:id="rId17"/>
    <p:sldId id="300" r:id="rId18"/>
    <p:sldId id="305" r:id="rId19"/>
    <p:sldId id="306" r:id="rId20"/>
    <p:sldId id="307" r:id="rId21"/>
    <p:sldId id="308" r:id="rId22"/>
    <p:sldId id="286" r:id="rId23"/>
  </p:sldIdLst>
  <p:sldSz cx="9144000" cy="6858000" type="screen4x3"/>
  <p:notesSz cx="9942513" cy="68103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4" autoAdjust="0"/>
    <p:restoredTop sz="94834" autoAdjust="0"/>
  </p:normalViewPr>
  <p:slideViewPr>
    <p:cSldViewPr>
      <p:cViewPr varScale="1">
        <p:scale>
          <a:sx n="87" d="100"/>
          <a:sy n="87" d="100"/>
        </p:scale>
        <p:origin x="1278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8422" cy="340519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367" y="0"/>
            <a:ext cx="4308422" cy="340519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r">
              <a:defRPr sz="1200"/>
            </a:lvl1pPr>
          </a:lstStyle>
          <a:p>
            <a:fld id="{162F7532-2B82-4A54-865E-305349C98B79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5187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95" tIns="45798" rIns="91595" bIns="4579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2" y="3234929"/>
            <a:ext cx="7954010" cy="3064669"/>
          </a:xfrm>
          <a:prstGeom prst="rect">
            <a:avLst/>
          </a:prstGeom>
        </p:spPr>
        <p:txBody>
          <a:bodyPr vert="horz" lIns="91595" tIns="45798" rIns="91595" bIns="4579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68280"/>
            <a:ext cx="4308422" cy="340519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367" y="6468280"/>
            <a:ext cx="4308422" cy="340519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r">
              <a:defRPr sz="1200"/>
            </a:lvl1pPr>
          </a:lstStyle>
          <a:p>
            <a:fld id="{FFB9067C-53AC-4DC4-A2A5-E4D084600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213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62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07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82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7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5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91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84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74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30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96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2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6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34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59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01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9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37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25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0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32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6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96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08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72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56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15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2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81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4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2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62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0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11" Type="http://schemas.openxmlformats.org/officeDocument/2006/relationships/hyperlink" Target="https://kbhimmash.ru/" TargetMode="External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11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11" Type="http://schemas.openxmlformats.org/officeDocument/2006/relationships/image" Target="../media/image57.png"/><Relationship Id="rId5" Type="http://schemas.microsoft.com/office/2007/relationships/hdphoto" Target="../media/hdphoto1.wdp"/><Relationship Id="rId10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youtube.com/watch?v=qeIX8tP5fAc&amp;t=4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Anastasiya.Smekalova@npoem.ru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hyperlink" Target="https://kbhimmash.ru/abiturientam-i-studenta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8713" y="228600"/>
            <a:ext cx="2456687" cy="442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08747" y="2659506"/>
            <a:ext cx="8610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ru-RU" sz="2800" b="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8672945" y="6356351"/>
            <a:ext cx="3464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BA2B3-4E95-4F8D-ABD4-078D63D63AD6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92" y="921895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09800" y="20481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dirty="0">
                <a:solidFill>
                  <a:schemeClr val="bg1"/>
                </a:solidFill>
                <a:latin typeface="Futura New Bold" pitchFamily="34" charset="0"/>
              </a:rPr>
              <a:t>СТАРТУЙ ВМЕСТЕ С НАМИ</a:t>
            </a:r>
            <a:r>
              <a:rPr lang="en-US" altLang="ru-RU" sz="3600" dirty="0">
                <a:solidFill>
                  <a:schemeClr val="bg1"/>
                </a:solidFill>
                <a:latin typeface="Futura New Bold" pitchFamily="34" charset="0"/>
              </a:rPr>
              <a:t> </a:t>
            </a:r>
            <a:r>
              <a:rPr lang="ru-RU" altLang="ru-RU" sz="3600" dirty="0">
                <a:solidFill>
                  <a:schemeClr val="bg1"/>
                </a:solidFill>
                <a:latin typeface="Futura New Bold" pitchFamily="34" charset="0"/>
              </a:rPr>
              <a:t>В СВОЁ БУДУЩЕЕ!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398" y="5791201"/>
            <a:ext cx="2450804" cy="7193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10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0825" y="365125"/>
            <a:ext cx="34575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Направления подготовки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444320"/>
              </p:ext>
            </p:extLst>
          </p:nvPr>
        </p:nvGraphicFramePr>
        <p:xfrm>
          <a:off x="152400" y="1828799"/>
          <a:ext cx="8877299" cy="4093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2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4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771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utura New Bold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Федеральное государственное бюджетное образовательное учреждение высшего образования «Московский авиационный институт (национальный исследовательский университет)»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24.03.05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Двигатели летательных аппаратов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22.03.01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Материаловедение и технологии материалов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22.03.02</a:t>
                      </a: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Металлургия</a:t>
                      </a: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269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b="1" kern="1200" dirty="0">
                        <a:solidFill>
                          <a:schemeClr val="lt1"/>
                        </a:solidFill>
                        <a:effectLst/>
                        <a:latin typeface="Futura New Bold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Futura New Bold"/>
                          <a:ea typeface="+mn-ea"/>
                          <a:cs typeface="+mn-cs"/>
                        </a:rPr>
                        <a:t>Федеральное государственное бюджетное образовательное учреждение высшего образования «Национальный исследовательский университет «МЭИ»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b="1" kern="1200" dirty="0">
                        <a:solidFill>
                          <a:schemeClr val="lt1"/>
                        </a:solidFill>
                        <a:effectLst/>
                        <a:latin typeface="Futura New Bold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1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13.03.02</a:t>
                      </a: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Электроэнергетика и электротехника</a:t>
                      </a: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13.03.03</a:t>
                      </a: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Энергетическое машиностроение</a:t>
                      </a: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70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11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825" y="365125"/>
            <a:ext cx="34575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Направления подготовки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887186"/>
              </p:ext>
            </p:extLst>
          </p:nvPr>
        </p:nvGraphicFramePr>
        <p:xfrm>
          <a:off x="127518" y="1736725"/>
          <a:ext cx="8902181" cy="3110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8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3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582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utura New Bold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Государственное бюджетное образовательное учреждение высшего образования Московской области «Технологический университет имени дважды Героя Советского Союза,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летчика-космонавта А.А. Леонова»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3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15.03.05 </a:t>
                      </a: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Конструкторско-технологическое обеспечение машиностроительных производств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24.05.01 </a:t>
                      </a: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Проектирование, производство и эксплуатация ракетно-космических комплексов</a:t>
                      </a:r>
                      <a:endParaRPr lang="ru-RU" sz="1300" dirty="0">
                        <a:effectLst/>
                        <a:latin typeface="Futura New 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9331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35" y="-7947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12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609590"/>
            <a:ext cx="3304318" cy="22008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0333" y="3595078"/>
            <a:ext cx="4035902" cy="220084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0825" y="365125"/>
            <a:ext cx="26368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Целевое обучение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12221" y="1601640"/>
            <a:ext cx="8713788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Целевое обучение – это возможность бесплатно учиться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от АО «</a:t>
            </a:r>
            <a:r>
              <a:rPr lang="ru-RU" altLang="ru-RU" sz="2000" b="1" dirty="0" err="1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КБхиммаш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 им. А.М. Исаева» по востребованным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у нас специальностям.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Приглашаем абитуриентов и студентов к сотрудничеству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в форме целевого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2664571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13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1867959"/>
            <a:ext cx="2060627" cy="151803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0825" y="365125"/>
            <a:ext cx="26368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Целевое обучение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18927" y="1572222"/>
            <a:ext cx="77771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dirty="0">
                <a:solidFill>
                  <a:srgbClr val="FF0000"/>
                </a:solidFill>
                <a:latin typeface="Futurau New Bold"/>
                <a:cs typeface="Arial" charset="0"/>
              </a:rPr>
              <a:t>Преимущества целевого обучения: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-21104" y="2042642"/>
            <a:ext cx="896461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прохождение всех видов практик в подразделениях </a:t>
            </a:r>
            <a:endParaRPr lang="en-US" altLang="ru-RU" sz="2000" dirty="0">
              <a:solidFill>
                <a:srgbClr val="254061"/>
              </a:solidFill>
              <a:latin typeface="Futurau New Bold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     </a:t>
            </a:r>
            <a:r>
              <a:rPr lang="ru-RU" altLang="ru-RU" sz="2000" dirty="0" err="1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КБхиммаш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 под руководством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     высококвалифицированных сотрудников;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содействие в выполнении курсовых и выпускных </a:t>
            </a:r>
            <a:endParaRPr lang="en-US" altLang="ru-RU" sz="2000" dirty="0">
              <a:solidFill>
                <a:srgbClr val="254061"/>
              </a:solidFill>
              <a:latin typeface="Futurau New Bold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     дипломных работ по тематике направлений деятельности </a:t>
            </a:r>
            <a:r>
              <a:rPr lang="ru-RU" altLang="ru-RU" sz="2000" dirty="0" err="1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КБхиммаш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;</a:t>
            </a:r>
            <a:endParaRPr lang="ru-RU" altLang="ru-RU" sz="2000" dirty="0">
              <a:solidFill>
                <a:srgbClr val="254061"/>
              </a:solidFill>
              <a:latin typeface="Futurau New Bold"/>
            </a:endParaRP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возможность с 3-го курса совмещать учёбу в ВУЗе и работу на </a:t>
            </a:r>
            <a:r>
              <a:rPr lang="ru-RU" altLang="ru-RU" sz="2000" dirty="0" err="1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КБхиммаш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 (гибкий график);</a:t>
            </a:r>
            <a:endParaRPr lang="ru-RU" altLang="ru-RU" sz="2000" dirty="0">
              <a:solidFill>
                <a:srgbClr val="254061"/>
              </a:solidFill>
              <a:latin typeface="Futurau New Bold"/>
            </a:endParaRP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возможность за успешную учебу получать стипендию от </a:t>
            </a:r>
            <a:r>
              <a:rPr lang="ru-RU" altLang="ru-RU" sz="2000" dirty="0" err="1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КБхиммаш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;</a:t>
            </a:r>
            <a:endParaRPr lang="ru-RU" altLang="ru-RU" sz="2000" dirty="0">
              <a:solidFill>
                <a:srgbClr val="254061"/>
              </a:solidFill>
              <a:latin typeface="Futurau New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участие в научно-исследовательских работах </a:t>
            </a:r>
            <a:r>
              <a:rPr lang="ru-RU" altLang="ru-RU" sz="2000" dirty="0" err="1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КБхиммаш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;</a:t>
            </a:r>
            <a:endParaRPr lang="ru-RU" altLang="ru-RU" sz="2000" dirty="0">
              <a:solidFill>
                <a:srgbClr val="254061"/>
              </a:solidFill>
              <a:latin typeface="Futurau New Bold"/>
            </a:endParaRP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возможность продолжить обучение в лучших ВУЗах, магистратуре и аспирантуре;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гарантированное трудоустройство;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</a:rPr>
              <a:t>быстрая адаптация в коллективе.</a:t>
            </a:r>
          </a:p>
        </p:txBody>
      </p:sp>
    </p:spTree>
    <p:extLst>
      <p:ext uri="{BB962C8B-B14F-4D97-AF65-F5344CB8AC3E}">
        <p14:creationId xmlns:p14="http://schemas.microsoft.com/office/powerpoint/2010/main" val="740714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14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0825" y="365125"/>
            <a:ext cx="26368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Целевое обучение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50825" y="1633643"/>
            <a:ext cx="83645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  <a:latin typeface="Futurau New Bold"/>
              </a:rPr>
              <a:t>Условия поступления и обучения:</a:t>
            </a: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107950" y="2157465"/>
            <a:ext cx="8928100" cy="420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altLang="ru-RU" sz="195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поступление в высшее профессиональное учебное учреждение;</a:t>
            </a:r>
            <a:endParaRPr lang="en-US" altLang="ru-RU" sz="1950" dirty="0">
              <a:solidFill>
                <a:srgbClr val="254061"/>
              </a:solidFill>
              <a:latin typeface="Futurau New Bold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altLang="ru-RU" sz="1950" dirty="0">
                <a:solidFill>
                  <a:srgbClr val="254061"/>
                </a:solidFill>
                <a:latin typeface="Futurau New Bold"/>
              </a:rPr>
              <a:t> к участию в программе целевого обучения от АО «</a:t>
            </a:r>
            <a:r>
              <a:rPr lang="ru-RU" altLang="ru-RU" sz="1950" dirty="0" err="1">
                <a:solidFill>
                  <a:srgbClr val="254061"/>
                </a:solidFill>
                <a:latin typeface="Futurau New Bold"/>
              </a:rPr>
              <a:t>КБхиммаш</a:t>
            </a:r>
            <a:r>
              <a:rPr lang="ru-RU" altLang="ru-RU" sz="1950" dirty="0">
                <a:solidFill>
                  <a:srgbClr val="254061"/>
                </a:solidFill>
                <a:latin typeface="Futurau New Bold"/>
              </a:rPr>
              <a:t> им. А.М. Исаева» допускаются </a:t>
            </a:r>
            <a:r>
              <a:rPr lang="ru-RU" altLang="ru-RU" sz="195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выпускники общеобразовательных учреждений</a:t>
            </a:r>
            <a:r>
              <a:rPr lang="ru-RU" altLang="ru-RU" sz="1950" dirty="0">
                <a:solidFill>
                  <a:srgbClr val="254061"/>
                </a:solidFill>
                <a:latin typeface="Futurau New Bold"/>
              </a:rPr>
              <a:t>, являющиеся гражданами Российской Федерации, </a:t>
            </a:r>
            <a:r>
              <a:rPr lang="ru-RU" altLang="ru-RU" sz="195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с успеваемостью при освоении школьной общеобразовательной программы: средний балл – не ниже 4, баллы по математике, русскому языку, физике и информатике – не ниже 4;</a:t>
            </a:r>
            <a:endParaRPr lang="ru-RU" altLang="ru-RU" sz="1950" dirty="0">
              <a:solidFill>
                <a:srgbClr val="254061"/>
              </a:solidFill>
              <a:latin typeface="Futurau New Bold"/>
            </a:endParaRPr>
          </a:p>
          <a:p>
            <a:pPr algn="just">
              <a:spcBef>
                <a:spcPct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altLang="ru-RU" sz="195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поступление осуществляется по направлению </a:t>
            </a:r>
            <a:r>
              <a:rPr lang="ru-RU" altLang="ru-RU" sz="1950" dirty="0" err="1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КБхиммаш</a:t>
            </a:r>
            <a:r>
              <a:rPr lang="ru-RU" altLang="ru-RU" sz="195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 с заключением договора о целевом обучении;</a:t>
            </a:r>
            <a:endParaRPr lang="ru-RU" altLang="ru-RU" sz="1950" dirty="0">
              <a:solidFill>
                <a:srgbClr val="254061"/>
              </a:solidFill>
              <a:latin typeface="Futurau New Bold"/>
            </a:endParaRPr>
          </a:p>
          <a:p>
            <a:pPr algn="just">
              <a:spcBef>
                <a:spcPct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altLang="ru-RU" sz="195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по окончании учёбы в образовательной организации выпускнику необходимо отработать на </a:t>
            </a:r>
            <a:r>
              <a:rPr lang="ru-RU" altLang="ru-RU" sz="1950" dirty="0" err="1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КБхиммаш</a:t>
            </a:r>
            <a:r>
              <a:rPr lang="ru-RU" altLang="ru-RU" sz="195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 не менее 3-х лет; </a:t>
            </a:r>
            <a:endParaRPr lang="ru-RU" altLang="ru-RU" sz="1950" dirty="0">
              <a:solidFill>
                <a:srgbClr val="254061"/>
              </a:solidFill>
              <a:latin typeface="Futurau New Bold"/>
            </a:endParaRPr>
          </a:p>
          <a:p>
            <a:pPr algn="just">
              <a:spcBef>
                <a:spcPct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altLang="ru-RU" sz="195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форма обучения – бюджетная, очная.</a:t>
            </a:r>
            <a:endParaRPr lang="ru-RU" altLang="ru-RU" sz="1950" dirty="0">
              <a:solidFill>
                <a:srgbClr val="254061"/>
              </a:solidFill>
              <a:latin typeface="Futurau New Bold"/>
            </a:endParaRPr>
          </a:p>
        </p:txBody>
      </p:sp>
    </p:spTree>
    <p:extLst>
      <p:ext uri="{BB962C8B-B14F-4D97-AF65-F5344CB8AC3E}">
        <p14:creationId xmlns:p14="http://schemas.microsoft.com/office/powerpoint/2010/main" val="3681096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598242" y="6465323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15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447798"/>
            <a:ext cx="8541236" cy="841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2742" y="2703903"/>
            <a:ext cx="707197" cy="5425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8710" y="2710306"/>
            <a:ext cx="707197" cy="5425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6656" y="3897556"/>
            <a:ext cx="548688" cy="7071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0191" y="5181600"/>
            <a:ext cx="707197" cy="5425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9276" y="5181600"/>
            <a:ext cx="707197" cy="54259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50825" y="365125"/>
            <a:ext cx="26368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Целевое обучение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1515" y="2280519"/>
            <a:ext cx="2374482" cy="18123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ru-RU" altLang="ru-RU" sz="1600" dirty="0">
                <a:solidFill>
                  <a:srgbClr val="254061"/>
                </a:solidFill>
                <a:latin typeface="Times New Roman" pitchFamily="18" charset="0"/>
              </a:rPr>
              <a:t>Успешно сдать ЕГЭ/суммарный балл по профильным предметам: математике, физике, информатике не менее 190</a:t>
            </a:r>
            <a:endParaRPr lang="ru-RU" altLang="ru-RU" sz="1600" dirty="0">
              <a:solidFill>
                <a:srgbClr val="25406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389939" y="2185972"/>
            <a:ext cx="2608771" cy="22097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ru-RU" altLang="ru-RU" sz="1600" dirty="0">
                <a:solidFill>
                  <a:srgbClr val="254061"/>
                </a:solidFill>
                <a:latin typeface="Times New Roman" pitchFamily="18" charset="0"/>
              </a:rPr>
              <a:t>Выбрать на сайте предприятия </a:t>
            </a:r>
            <a:r>
              <a:rPr lang="en-US" altLang="ru-RU" sz="1600" dirty="0">
                <a:solidFill>
                  <a:srgbClr val="254061"/>
                </a:solidFill>
                <a:latin typeface="Times New Roman" pitchFamily="18" charset="0"/>
                <a:hlinkClick r:id="rId11"/>
              </a:rPr>
              <a:t>https://kbhimmash.ru/</a:t>
            </a:r>
            <a:endParaRPr lang="ru-RU" altLang="ru-RU" sz="1600" dirty="0">
              <a:solidFill>
                <a:srgbClr val="254061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en-US" altLang="ru-RU" sz="1600" dirty="0" err="1">
                <a:solidFill>
                  <a:srgbClr val="254061"/>
                </a:solidFill>
                <a:latin typeface="Times New Roman" pitchFamily="18" charset="0"/>
              </a:rPr>
              <a:t>abiturientam-i-studentam</a:t>
            </a:r>
            <a:r>
              <a:rPr lang="en-US" altLang="ru-RU" sz="1600" dirty="0">
                <a:solidFill>
                  <a:srgbClr val="254061"/>
                </a:solidFill>
                <a:latin typeface="Times New Roman" pitchFamily="18" charset="0"/>
              </a:rPr>
              <a:t>/</a:t>
            </a:r>
            <a:r>
              <a:rPr lang="ru-RU" altLang="ru-RU" sz="1600" dirty="0">
                <a:solidFill>
                  <a:srgbClr val="254061"/>
                </a:solidFill>
                <a:latin typeface="Times New Roman" pitchFamily="18" charset="0"/>
              </a:rPr>
              <a:t> (раздел «Абитуриентам и студентам») ВУЗ/специальность/</a:t>
            </a:r>
          </a:p>
          <a:p>
            <a:pPr algn="ctr">
              <a:defRPr/>
            </a:pPr>
            <a:r>
              <a:rPr lang="ru-RU" altLang="ru-RU" sz="1600" dirty="0">
                <a:solidFill>
                  <a:srgbClr val="254061"/>
                </a:solidFill>
                <a:latin typeface="Times New Roman" pitchFamily="18" charset="0"/>
              </a:rPr>
              <a:t>направление подготовки</a:t>
            </a:r>
            <a:endParaRPr lang="ru-RU" altLang="ru-RU" sz="1600" dirty="0">
              <a:solidFill>
                <a:srgbClr val="25406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682078" y="2328538"/>
            <a:ext cx="2374482" cy="18123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ru-RU" altLang="ru-RU" sz="1600" dirty="0">
                <a:solidFill>
                  <a:srgbClr val="254061"/>
                </a:solidFill>
                <a:latin typeface="Times New Roman" pitchFamily="18" charset="0"/>
              </a:rPr>
              <a:t>Заполнить анкету, предоставить справки об успеваемости за 10-11 классы</a:t>
            </a:r>
            <a:endParaRPr lang="ru-RU" altLang="ru-RU" sz="1600" dirty="0">
              <a:solidFill>
                <a:srgbClr val="25406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769518" y="4645611"/>
            <a:ext cx="2374482" cy="20761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Пройти конкурсный отбор среди абитуриентов 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АО «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КБхиммаш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 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им. А.М. Исаева»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04644" y="4523087"/>
            <a:ext cx="2374482" cy="2067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Заключить  с 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АО «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КБхиммаш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 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им. А.М. Исаева» договор целевого обучения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4202" y="4542629"/>
            <a:ext cx="2345706" cy="2160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Предоставить в приемную комиссию образовательной организации заключенный  с 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АО «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КБхиммаш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 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им. А.М. Исаева» договор целевого обучения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4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16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668" y="1894674"/>
            <a:ext cx="2261812" cy="1499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210" y="3824549"/>
            <a:ext cx="2517866" cy="1426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1328" y="4038600"/>
            <a:ext cx="3212870" cy="19752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1" y="5553508"/>
            <a:ext cx="1902117" cy="1207113"/>
          </a:xfrm>
          <a:prstGeom prst="rect">
            <a:avLst/>
          </a:prstGeom>
        </p:spPr>
      </p:pic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4630445" y="5296482"/>
            <a:ext cx="45720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питание в столовых </a:t>
            </a:r>
            <a:r>
              <a:rPr lang="ru-RU" altLang="ru-RU" sz="2000" dirty="0" err="1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КБхиммаш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 err="1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беспланое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 медицинское обслуживание в медсанчасти №6 </a:t>
            </a:r>
            <a:r>
              <a:rPr lang="ru-RU" altLang="ru-RU" sz="2000" dirty="0" err="1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КБхиммаш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0825" y="365125"/>
            <a:ext cx="3732213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Социальная и молодежная</a:t>
            </a:r>
          </a:p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политика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50825" y="1484891"/>
            <a:ext cx="83645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200" b="1" dirty="0">
                <a:solidFill>
                  <a:srgbClr val="FF0000"/>
                </a:solidFill>
                <a:latin typeface="Futurau New Bold"/>
              </a:rPr>
              <a:t>Молодым работникам обеспечиваются следующие условия:</a:t>
            </a:r>
          </a:p>
        </p:txBody>
      </p:sp>
      <p:sp>
        <p:nvSpPr>
          <p:cNvPr id="18" name="Прямоугольник 21"/>
          <p:cNvSpPr>
            <a:spLocks noChangeArrowheads="1"/>
          </p:cNvSpPr>
          <p:nvPr/>
        </p:nvSpPr>
        <p:spPr bwMode="auto">
          <a:xfrm>
            <a:off x="-32657" y="2176466"/>
            <a:ext cx="70929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гарантированное трудоустройство после окончания обучения;</a:t>
            </a:r>
            <a:endParaRPr lang="ru-RU" altLang="ru-RU" sz="2000" dirty="0">
              <a:solidFill>
                <a:srgbClr val="254061"/>
              </a:solidFill>
              <a:latin typeface="Futurau New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для иногородних - возможность проживания в общежитии;</a:t>
            </a:r>
            <a:endParaRPr lang="ru-RU" altLang="ru-RU" sz="2000" dirty="0">
              <a:solidFill>
                <a:srgbClr val="254061"/>
              </a:solidFill>
              <a:latin typeface="Futurau New Bold"/>
            </a:endParaRP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наставничество опытных высококвалифицированных специалистов и рабочих;</a:t>
            </a:r>
            <a:endParaRPr lang="ru-RU" altLang="ru-RU" sz="2000" dirty="0">
              <a:solidFill>
                <a:srgbClr val="254061"/>
              </a:solidFill>
              <a:latin typeface="Futurau New Bold"/>
            </a:endParaRPr>
          </a:p>
        </p:txBody>
      </p:sp>
    </p:spTree>
    <p:extLst>
      <p:ext uri="{BB962C8B-B14F-4D97-AF65-F5344CB8AC3E}">
        <p14:creationId xmlns:p14="http://schemas.microsoft.com/office/powerpoint/2010/main" val="3157206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17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0825" y="365125"/>
            <a:ext cx="38036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Социальная и молодежная </a:t>
            </a:r>
          </a:p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политика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1574647"/>
            <a:ext cx="2304488" cy="15363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174" y="2980306"/>
            <a:ext cx="2286198" cy="1859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933" y="4910490"/>
            <a:ext cx="2676376" cy="17923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4695" y="4889715"/>
            <a:ext cx="2706859" cy="181066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1292" y="4343400"/>
            <a:ext cx="2355393" cy="1604684"/>
          </a:xfrm>
          <a:prstGeom prst="rect">
            <a:avLst/>
          </a:prstGeom>
        </p:spPr>
      </p:pic>
      <p:sp>
        <p:nvSpPr>
          <p:cNvPr id="23" name="Прямоугольник 2"/>
          <p:cNvSpPr>
            <a:spLocks noChangeArrowheads="1"/>
          </p:cNvSpPr>
          <p:nvPr/>
        </p:nvSpPr>
        <p:spPr bwMode="auto">
          <a:xfrm>
            <a:off x="4002381" y="1668657"/>
            <a:ext cx="52197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интересная перспективная работа и профессиональный рост;</a:t>
            </a:r>
            <a:endParaRPr lang="ru-RU" altLang="ru-RU" sz="2000" dirty="0">
              <a:solidFill>
                <a:srgbClr val="254061"/>
              </a:solidFill>
              <a:latin typeface="Futurau New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обучение и повышение квалификации;</a:t>
            </a: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культурно-массовые и спортивные мероприятия;</a:t>
            </a: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экскурсии выходного дня  по историческим местам России;</a:t>
            </a:r>
          </a:p>
        </p:txBody>
      </p:sp>
    </p:spTree>
    <p:extLst>
      <p:ext uri="{BB962C8B-B14F-4D97-AF65-F5344CB8AC3E}">
        <p14:creationId xmlns:p14="http://schemas.microsoft.com/office/powerpoint/2010/main" val="2433128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6464" y="-147972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94" y="586449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534400" y="6362558"/>
            <a:ext cx="5345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18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482279" y="48095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825" y="365125"/>
            <a:ext cx="38036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Социальная и молодежная </a:t>
            </a:r>
          </a:p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политика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7700" y="2108935"/>
            <a:ext cx="2042337" cy="1365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528" y="1558894"/>
            <a:ext cx="2432515" cy="1652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687" y="3284256"/>
            <a:ext cx="2359356" cy="15607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1" y="5128936"/>
            <a:ext cx="3529890" cy="13839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2335" y="4878299"/>
            <a:ext cx="2091109" cy="16338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3488" y="4874338"/>
            <a:ext cx="2840982" cy="1633870"/>
          </a:xfrm>
          <a:prstGeom prst="rect">
            <a:avLst/>
          </a:prstGeom>
        </p:spPr>
      </p:pic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2644281" y="1522008"/>
            <a:ext cx="63722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участие в турнирах по бильярду, теннису, мини-футболу, баскетболу, посещение спортивного зала «Факел»;</a:t>
            </a: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санаторно-курортное лечение </a:t>
            </a:r>
          </a:p>
          <a:p>
            <a:pPr marL="0" indent="0">
              <a:spcBef>
                <a:spcPct val="0"/>
              </a:spcBef>
              <a:buSzPts val="1000"/>
              <a:buNone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в г. Анапа и г. Кисловодске;</a:t>
            </a: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выплата материальной помощи;</a:t>
            </a:r>
            <a:endParaRPr lang="ru-RU" altLang="ru-RU" sz="2000" dirty="0">
              <a:solidFill>
                <a:srgbClr val="254061"/>
              </a:solidFill>
              <a:latin typeface="Futurau New Bold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участие в конкурсах профессионального мастерства;</a:t>
            </a: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Содействие в предоставлении мест в детских дошкольных учреждениях.</a:t>
            </a:r>
          </a:p>
        </p:txBody>
      </p:sp>
    </p:spTree>
    <p:extLst>
      <p:ext uri="{BB962C8B-B14F-4D97-AF65-F5344CB8AC3E}">
        <p14:creationId xmlns:p14="http://schemas.microsoft.com/office/powerpoint/2010/main" val="2801313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572500" y="6362558"/>
            <a:ext cx="4964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19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825" y="365125"/>
            <a:ext cx="35718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Интересная информация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784" y="1643661"/>
            <a:ext cx="8856663" cy="5338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Корпоративные праздники: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Futurau New Bold"/>
              <a:ea typeface="Calibri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16 января  – день рождения предприятия</a:t>
            </a: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12 апреля – День авиации и космонавтики, Международный день полета человека в космос</a:t>
            </a: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25 июня – день памяти Алексея Михайловича Исаева </a:t>
            </a: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4 октября – День начала космической эры человечества (день запуска первого спутника)</a:t>
            </a:r>
          </a:p>
          <a:p>
            <a:pPr marL="342900" indent="-342900" algn="just">
              <a:spcAft>
                <a:spcPts val="80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24 октября – день рождения Алексея Михайловича Исаева</a:t>
            </a:r>
          </a:p>
          <a:p>
            <a:pPr algn="just">
              <a:spcAft>
                <a:spcPts val="80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Что почитать и посмотреть о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КБхиммаш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 и нашей истории: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Futurau New Bold"/>
              <a:ea typeface="Calibri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В.Куприянов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,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В.Чернышов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 «И вечный старт…», Москва, 2018: рассказ о Главном конструкторе ракетных двигателей</a:t>
            </a: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О.Глаголева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, «Тайна Исаева», Москва, 2018: новые исторические документы о жизни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А.М.Исаева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Futurau New Bold"/>
              <a:ea typeface="Calibri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«Главный конструктор», Москва, 2008: издание к 100-летию заслуженного конструктора</a:t>
            </a:r>
          </a:p>
          <a:p>
            <a:pPr marL="342900" indent="-342900" algn="just">
              <a:spcAft>
                <a:spcPts val="80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«Сын земли русской», Москва, 2009: издание к 90-летию конструктора и директора КБХМ Владислава Николаевича Богомолова</a:t>
            </a:r>
          </a:p>
          <a:p>
            <a:pPr>
              <a:spcAft>
                <a:spcPts val="800"/>
              </a:spcAft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Маленькие двигатели большого космоса (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Роскосмос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-ТВ) </a:t>
            </a:r>
            <a:r>
              <a:rPr lang="ru-RU" sz="1700" u="sng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7"/>
              </a:rPr>
              <a:t>https://www.youtube.com/watch?v=qeIX8tP5fAc&amp;t=4s</a:t>
            </a:r>
            <a:endParaRPr lang="ru-RU" sz="17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7888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42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.</a:t>
            </a:r>
            <a:endParaRPr lang="en-US" altLang="ru-RU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marL="265113" indent="-265113" algn="ctr">
              <a:defRPr/>
            </a:pPr>
            <a:r>
              <a:rPr lang="ru-RU" sz="3500" b="1" dirty="0"/>
              <a:t>           </a:t>
            </a:r>
            <a:endParaRPr lang="ru-RU" sz="3300" b="1" dirty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 «Конструкторское бюро химического машиностроения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имени Алексея Михайловича Исаева»</a:t>
            </a:r>
            <a:r>
              <a:rPr lang="en-US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</a:t>
            </a:r>
            <a:endParaRPr lang="ru-RU" altLang="ru-RU" sz="2200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– одно из ведущих конструкторских бюро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   России, входящих в состав </a:t>
            </a:r>
            <a:r>
              <a:rPr lang="ru-RU" altLang="ru-RU" sz="2200" dirty="0" err="1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Госкорпорации</a:t>
            </a:r>
            <a:endParaRPr lang="ru-RU" altLang="ru-RU" sz="2200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 «</a:t>
            </a:r>
            <a:r>
              <a:rPr lang="ru-RU" altLang="ru-RU" sz="2200" dirty="0" err="1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Роскосмос</a:t>
            </a: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», которое занимается разработкой,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 изготовлением и испытаниями жидкостных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      ракетных двигателей, двигательных установок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      и жидкостных ракетных двигателей малой тяги.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200" dirty="0">
              <a:solidFill>
                <a:schemeClr val="accent1">
                  <a:lumMod val="75000"/>
                </a:schemeClr>
              </a:solidFill>
              <a:latin typeface="Futura New Bold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    С начала основания предприятия в 1959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         году созданы и внедрены в серийное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     производство более 130 различных ЖРД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   и ЖРД МТ, которые внесли весомый вклад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 во все направления использования ракетной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                     и космической техники.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2200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marL="265113" indent="-265113">
              <a:defRPr/>
            </a:pPr>
            <a:endParaRPr lang="ru-RU" sz="2200" b="1" dirty="0">
              <a:solidFill>
                <a:prstClr val="white"/>
              </a:solidFill>
            </a:endParaRPr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2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39561"/>
            <a:ext cx="1932599" cy="2572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106" y="4800600"/>
            <a:ext cx="2670239" cy="19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92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20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825" y="365125"/>
            <a:ext cx="3503613" cy="40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Контактная информация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20" y="3326059"/>
            <a:ext cx="4944285" cy="301168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15106" y="1540966"/>
            <a:ext cx="8713788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Адрес: 141070, г. Королев, ул. Богомолова, д.12 </a:t>
            </a:r>
          </a:p>
          <a:p>
            <a:pPr algn="ctr"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Телефон: 8(499) 427-09-99 доб. 79-967; +7-968-987-12-39          </a:t>
            </a:r>
          </a:p>
          <a:p>
            <a:pPr algn="ctr"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Электронный адрес: </a:t>
            </a:r>
            <a:r>
              <a:rPr lang="ru-RU" sz="2400" dirty="0">
                <a:hlinkClick r:id="rId8"/>
              </a:rPr>
              <a:t>Anastasiya.Smekalova@npoem.ru</a:t>
            </a:r>
            <a:endParaRPr lang="ru-RU" sz="2400" dirty="0"/>
          </a:p>
          <a:p>
            <a:pPr algn="ctr"/>
            <a:r>
              <a:rPr lang="ru-RU" sz="2400" dirty="0">
                <a:hlinkClick r:id="rId9"/>
              </a:rPr>
              <a:t>https://kbhimmash.ru/abiturientam-i-studentam/</a:t>
            </a:r>
            <a:endParaRPr lang="ru-RU" sz="2400" dirty="0"/>
          </a:p>
          <a:p>
            <a:pPr>
              <a:defRPr/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Futurau New Bold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58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94409" y="1524000"/>
            <a:ext cx="8610600" cy="31614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4800" b="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Благодарим за внимание!</a:t>
            </a:r>
            <a:endParaRPr lang="ru-RU" sz="4800" b="1" kern="0" dirty="0">
              <a:solidFill>
                <a:schemeClr val="bg1"/>
              </a:solidFill>
              <a:effectLst>
                <a:glow rad="63500">
                  <a:srgbClr val="E7BC29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/>
          <p:cNvSpPr/>
          <p:nvPr/>
        </p:nvSpPr>
        <p:spPr>
          <a:xfrm>
            <a:off x="6458713" y="228600"/>
            <a:ext cx="2456687" cy="442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92" y="921895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21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238050"/>
            <a:ext cx="3657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2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66142" y="0"/>
            <a:ext cx="9410141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 marL="452438"/>
            <a:endParaRPr lang="ru-RU" sz="2400" b="1" dirty="0">
              <a:solidFill>
                <a:prstClr val="white"/>
              </a:solidFill>
            </a:endParaRPr>
          </a:p>
          <a:p>
            <a:pPr marL="358775"/>
            <a:endParaRPr lang="ru-RU" sz="21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58775"/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Игорь Геннадьевич Панин – директор </a:t>
            </a:r>
          </a:p>
          <a:p>
            <a:pPr marL="358775"/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АО «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</a:rPr>
              <a:t>КБхиммаш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 имени А.М. Исаева»</a:t>
            </a:r>
          </a:p>
          <a:p>
            <a:pPr marL="358775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Сегодня мы являемся участником крупных, амбициозных </a:t>
            </a:r>
          </a:p>
          <a:p>
            <a:pPr marL="358775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исследовательских проектов по межпланетным </a:t>
            </a:r>
          </a:p>
          <a:p>
            <a:pPr marL="358775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исследованиям, разработчиком новых образцов </a:t>
            </a:r>
          </a:p>
          <a:p>
            <a:pPr marL="358775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двигателей, уникальной испытательной и научной базой.</a:t>
            </a:r>
          </a:p>
          <a:p>
            <a:pPr marL="358775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Наш коллектив профессионалов имеет долгую историю </a:t>
            </a:r>
          </a:p>
          <a:p>
            <a:pPr marL="358775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и славные традиции. Будем рады видеть в своей команде единомышленников, амбициозных, перспективных и требовательных к себе молодых работников, способных идти на опережение времени, достигать значительных высот при  безусловном соблюдении качества продукции. Готовых и мечтающих вместе с нами приумножать престиж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исаевского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коллектива,  его значимости на внутреннем и мировом и рынке.</a:t>
            </a:r>
          </a:p>
          <a:p>
            <a:pPr marL="358775"/>
            <a:r>
              <a:rPr lang="ru-RU" sz="2200" b="1" dirty="0"/>
              <a:t>        </a:t>
            </a:r>
          </a:p>
          <a:p>
            <a:pPr marL="265113" indent="-265113">
              <a:defRPr/>
            </a:pPr>
            <a:r>
              <a:rPr lang="ru-RU" sz="3500" b="1" dirty="0">
                <a:solidFill>
                  <a:prstClr val="white"/>
                </a:solidFill>
              </a:rPr>
              <a:t>)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3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9721" y="1502609"/>
            <a:ext cx="2182557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31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78" y="-399486"/>
            <a:ext cx="9144000" cy="7286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78" y="109087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 испытания жидкостных ракетных двигателей, двигательных установок энергетических установок, составных частей ДУ и ЭУ, и жидкостных ракетных двигателей малой тяги.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4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048" y="2490926"/>
            <a:ext cx="2840982" cy="20057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3027" y="2029405"/>
            <a:ext cx="3042168" cy="2554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5991" y="4524959"/>
            <a:ext cx="3097036" cy="21215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0825" y="365125"/>
            <a:ext cx="354171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Направления разработок</a:t>
            </a:r>
          </a:p>
        </p:txBody>
      </p:sp>
    </p:spTree>
    <p:extLst>
      <p:ext uri="{BB962C8B-B14F-4D97-AF65-F5344CB8AC3E}">
        <p14:creationId xmlns:p14="http://schemas.microsoft.com/office/powerpoint/2010/main" val="2040152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07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r>
              <a:rPr lang="ru-RU" sz="2400" b="1" dirty="0">
                <a:solidFill>
                  <a:prstClr val="white"/>
                </a:solidFill>
              </a:rPr>
              <a:t>	</a:t>
            </a: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Основная деятельность: НИОКР, опытное и серийное производство, поставка маршевых ЖРД, ЖРД малой тяги и агрегатов. </a:t>
            </a: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5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2159476"/>
            <a:ext cx="1115665" cy="18899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3898418"/>
            <a:ext cx="2591025" cy="17253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12" y="5471370"/>
            <a:ext cx="1207113" cy="1231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4349" y="2234182"/>
            <a:ext cx="1432684" cy="8169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0691" y="3354826"/>
            <a:ext cx="585267" cy="12071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0676" y="2159476"/>
            <a:ext cx="810838" cy="15302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5434" y="4584593"/>
            <a:ext cx="841321" cy="14570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4851" y="2214775"/>
            <a:ext cx="1383912" cy="22801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7341" y="4729164"/>
            <a:ext cx="1322947" cy="129856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56005" y="4521972"/>
            <a:ext cx="1304657" cy="17740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72300" y="2279234"/>
            <a:ext cx="1426588" cy="12863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33754" y="3536359"/>
            <a:ext cx="1536325" cy="6584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89538" y="4328984"/>
            <a:ext cx="1365622" cy="2048434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50825" y="365125"/>
            <a:ext cx="423386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Вид деятельности и продукция</a:t>
            </a:r>
          </a:p>
        </p:txBody>
      </p:sp>
    </p:spTree>
    <p:extLst>
      <p:ext uri="{BB962C8B-B14F-4D97-AF65-F5344CB8AC3E}">
        <p14:creationId xmlns:p14="http://schemas.microsoft.com/office/powerpoint/2010/main" val="244661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8191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   Преимущества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636800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6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418855" y="97295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85784" y="1544214"/>
            <a:ext cx="89502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err="1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Кбхиммаш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им. А.М. Исаева обладает высококвалифицированным кадровым потенциалом, необходимыми мощностями, развитой инфраструктурой, полной материальной и технической базой, требуемой для технологического цикла создания ЖРД и ЖРДМТ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4801" y="2693431"/>
            <a:ext cx="8510871" cy="1757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500" b="1" u="sng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Опытное</a:t>
            </a:r>
            <a:r>
              <a:rPr lang="en-US" sz="1500" b="1" u="sng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 </a:t>
            </a:r>
            <a:r>
              <a:rPr lang="ru-RU" sz="1500" b="1" u="sng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производство: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 для реализации всех замыслов разработчиков изделий. Оснащено современным специализированным оборудованием и оснасткой, для качественного изготовления ЖРД, ЖРДМТ, агрегатов автоматики, камер сгорания, газогенераторов, с применением уникальных технологий пайки разнородных металлов, электронно-лучевой сваркой, сваркой в среде инертного газа, комбинированного теплозащитного покрытия, литьем по выплавляемым моделям, горячей объемной штамповкой, более 30-ти видов гальванических покрытий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4800" y="4475920"/>
            <a:ext cx="8510871" cy="939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500" b="1" u="sng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Конструкторское бюро: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написание и сопровождение конструкторской документации, проведение НИР и ОКР с разработкой специальных стендов (с имитацией натурных условий) и оснастки для всех видов испытаний, проектирование изделий, осуществление авторского надзора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4801" y="5437974"/>
            <a:ext cx="8510870" cy="12176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500" b="1" u="sng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Научно-испытательная база: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мощный многопрофильный высокотехнологичный комплекс, позволяющий решать задачи НИОКР, проводить технологические и контрольные испытания: огневые, на твердых топливах, испытание арматуры и узлов на жидком азоте, 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гидро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-, 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пневмо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-,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вибро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-, климатические, прочностные и 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пневмо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-вакуумные испытания агрегатов, ЖРД, ЖРДМТ. </a:t>
            </a:r>
          </a:p>
        </p:txBody>
      </p:sp>
    </p:spTree>
    <p:extLst>
      <p:ext uri="{BB962C8B-B14F-4D97-AF65-F5344CB8AC3E}">
        <p14:creationId xmlns:p14="http://schemas.microsoft.com/office/powerpoint/2010/main" val="2895469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7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04800" y="1432474"/>
            <a:ext cx="829151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Выбор профессии – задача непростая?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Твоё будущее – в твоих руках!</a:t>
            </a:r>
            <a:endParaRPr lang="en-US" altLang="ru-RU" sz="2200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От выбора профессии зависит будущее.</a:t>
            </a:r>
            <a:endParaRPr lang="en-US" altLang="ru-RU" sz="2200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Стартуй с нами!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2937766"/>
            <a:ext cx="5938019" cy="334089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0825" y="365125"/>
            <a:ext cx="20145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Личный старт</a:t>
            </a:r>
          </a:p>
        </p:txBody>
      </p:sp>
    </p:spTree>
    <p:extLst>
      <p:ext uri="{BB962C8B-B14F-4D97-AF65-F5344CB8AC3E}">
        <p14:creationId xmlns:p14="http://schemas.microsoft.com/office/powerpoint/2010/main" val="717511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8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827" y="3740882"/>
            <a:ext cx="1207113" cy="16765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04248">
            <a:off x="3039855" y="4641083"/>
            <a:ext cx="951058" cy="2194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298" y="4934111"/>
            <a:ext cx="2761727" cy="6279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0391" y="2966319"/>
            <a:ext cx="1585097" cy="11522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240" y="2253329"/>
            <a:ext cx="1713124" cy="14875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3128" y="2669521"/>
            <a:ext cx="158510" cy="890093"/>
          </a:xfrm>
          <a:prstGeom prst="rect">
            <a:avLst/>
          </a:prstGeom>
        </p:spPr>
      </p:pic>
      <p:pic>
        <p:nvPicPr>
          <p:cNvPr id="21" name="Рисунок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25" y="1545419"/>
            <a:ext cx="11525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6534" y="3797970"/>
            <a:ext cx="1505843" cy="3657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1976" y="2922527"/>
            <a:ext cx="2334970" cy="12741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08048">
            <a:off x="5036684" y="4774275"/>
            <a:ext cx="655896" cy="26042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9966" y="5009911"/>
            <a:ext cx="3334801" cy="908383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50825" y="365125"/>
            <a:ext cx="36711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Сотрудничество с ВУЗами</a:t>
            </a:r>
          </a:p>
        </p:txBody>
      </p:sp>
    </p:spTree>
    <p:extLst>
      <p:ext uri="{BB962C8B-B14F-4D97-AF65-F5344CB8AC3E}">
        <p14:creationId xmlns:p14="http://schemas.microsoft.com/office/powerpoint/2010/main" val="3249957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9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0825" y="365125"/>
            <a:ext cx="34575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Направления подготовки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668088"/>
              </p:ext>
            </p:extLst>
          </p:nvPr>
        </p:nvGraphicFramePr>
        <p:xfrm>
          <a:off x="85784" y="1644620"/>
          <a:ext cx="8943916" cy="4632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6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32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Федеральное государственное бюджетное образовательное учреждение высшего образования «Московский государственный технический университет имени Н.Э. Баумана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(национальный исследовательский университет)»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  <a:ea typeface="Calibri"/>
                          <a:cs typeface="Times New Roman"/>
                        </a:rPr>
                        <a:t>15.05.01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  <a:ea typeface="Calibri"/>
                          <a:cs typeface="Times New Roman"/>
                        </a:rPr>
                        <a:t>Проектирование технологических машин и комплексов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  <a:ea typeface="Calibri"/>
                          <a:cs typeface="Times New Roman"/>
                        </a:rPr>
                        <a:t>(Технологии сварки и диагностики)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  <a:ea typeface="Calibri"/>
                          <a:cs typeface="Times New Roman"/>
                        </a:rPr>
                        <a:t>24.05.01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  <a:ea typeface="Calibri"/>
                          <a:cs typeface="Times New Roman"/>
                        </a:rPr>
                        <a:t>Проектирование, производство и эксплуатация ракет и ракетно-космических комплексов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52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Федеральное государственное бюджетное образовательное учреждение высшего образования «Московский государственный технологический университет «СТАНКИН»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Futura New Bold"/>
                        </a:rPr>
                        <a:t>15.03.01 </a:t>
                      </a:r>
                      <a:endParaRPr lang="ru-RU" sz="130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Futura New Bold"/>
                        </a:rPr>
                        <a:t>Машиностроение  </a:t>
                      </a:r>
                      <a:endParaRPr lang="ru-RU" sz="130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Futura New Bold"/>
                        </a:rPr>
                        <a:t>15.05.01 </a:t>
                      </a:r>
                      <a:endParaRPr lang="ru-RU" sz="130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Проектирование технологических машин и комплексов  </a:t>
                      </a:r>
                      <a:endParaRPr lang="ru-RU" sz="1300" dirty="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Futura New Bold"/>
                        </a:rPr>
                        <a:t>15.03.04</a:t>
                      </a:r>
                      <a:endParaRPr lang="ru-RU" sz="130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Futura New Bold"/>
                        </a:rPr>
                        <a:t>Автоматизация технологических процессов и производств</a:t>
                      </a:r>
                      <a:endParaRPr lang="ru-RU" sz="130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Futura New Bold"/>
                        </a:rPr>
                        <a:t>27.03.01</a:t>
                      </a:r>
                      <a:endParaRPr lang="ru-RU" sz="130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Futura New Bold"/>
                        </a:rPr>
                        <a:t>Стандартизация и метрология</a:t>
                      </a:r>
                      <a:endParaRPr lang="ru-RU" sz="130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Futura New Bold"/>
                        </a:rPr>
                        <a:t>15.03.05 </a:t>
                      </a:r>
                      <a:endParaRPr lang="ru-RU" sz="130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Futura New Bold"/>
                        </a:rPr>
                        <a:t>Конструкторско-технологическое обеспечение машиностроительных производств  </a:t>
                      </a:r>
                      <a:endParaRPr lang="ru-RU" sz="1300" dirty="0">
                        <a:effectLst/>
                        <a:latin typeface="Futura New Bold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25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3662</TotalTime>
  <Words>1378</Words>
  <Application>Microsoft Office PowerPoint</Application>
  <PresentationFormat>Экран (4:3)</PresentationFormat>
  <Paragraphs>309</Paragraphs>
  <Slides>21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Arial</vt:lpstr>
      <vt:lpstr>Arial Black</vt:lpstr>
      <vt:lpstr>Calibri</vt:lpstr>
      <vt:lpstr>Century Gothic</vt:lpstr>
      <vt:lpstr>Futura New Bold</vt:lpstr>
      <vt:lpstr>Futurau New Bold</vt:lpstr>
      <vt:lpstr>Symbol</vt:lpstr>
      <vt:lpstr>Times New Roman</vt:lpstr>
      <vt:lpstr>Wingdings</vt:lpstr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Жаркова Наталия Михайловна</dc:creator>
  <cp:lastModifiedBy>Абалихина Мария Михайловна</cp:lastModifiedBy>
  <cp:revision>317</cp:revision>
  <cp:lastPrinted>2023-01-11T13:47:23Z</cp:lastPrinted>
  <dcterms:created xsi:type="dcterms:W3CDTF">2020-12-18T10:34:56Z</dcterms:created>
  <dcterms:modified xsi:type="dcterms:W3CDTF">2023-01-17T09:16:11Z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2020-12-18T00:00:00Z</vt:filetime>
  </property>
  <property fmtid="{D5CDD505-2E9C-101B-9397-08002B2CF9AE}" pid="3" name="Creator">
    <vt:lpwstr>Adobe Illustrator CC 22.1 (Windows)</vt:lpwstr>
  </property>
  <property fmtid="{D5CDD505-2E9C-101B-9397-08002B2CF9AE}" pid="4" name="LastSaved">
    <vt:filetime>2020-12-18T00:00:00Z</vt:filetime>
  </property>
</Properties>
</file>