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58" d="100"/>
          <a:sy n="58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367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«КБхиммаш им. А.М. Исаева»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265B7-54B8-8746-99E6-A369C06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2" y="66872"/>
            <a:ext cx="1361471" cy="1008112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3"/>
            <a:ext cx="5841894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– </a:t>
            </a:r>
            <a:r>
              <a:rPr lang="ru-RU" sz="1400" b="0" dirty="0" err="1" smtClean="0">
                <a:solidFill>
                  <a:srgbClr val="002060"/>
                </a:solidFill>
              </a:rPr>
              <a:t>Моск</a:t>
            </a:r>
            <a:r>
              <a:rPr lang="ru-RU" sz="1400" b="0" dirty="0" smtClean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обл., г. Королев, ул. Богомолова, д. 9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– </a:t>
            </a:r>
            <a:r>
              <a:rPr lang="ru-RU" sz="1400" b="0" dirty="0" smtClean="0">
                <a:solidFill>
                  <a:srgbClr val="002060"/>
                </a:solidFill>
              </a:rPr>
              <a:t>общественное питание, спортзал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</a:t>
            </a:r>
            <a:r>
              <a:rPr lang="ru-RU" sz="1400" dirty="0">
                <a:solidFill>
                  <a:srgbClr val="002060"/>
                </a:solidFill>
              </a:rPr>
              <a:t>земельного участка (ЗУ) – </a:t>
            </a:r>
            <a:r>
              <a:rPr lang="ru-RU" sz="1400" b="0" dirty="0" smtClean="0">
                <a:solidFill>
                  <a:srgbClr val="002060"/>
                </a:solidFill>
              </a:rPr>
              <a:t>2970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0" dirty="0" err="1" smtClean="0">
                <a:solidFill>
                  <a:srgbClr val="002060"/>
                </a:solidFill>
              </a:rPr>
              <a:t>кв.м</a:t>
            </a:r>
            <a:r>
              <a:rPr lang="ru-RU" sz="1400" b="0" dirty="0" smtClean="0">
                <a:solidFill>
                  <a:srgbClr val="002060"/>
                </a:solidFill>
              </a:rPr>
              <a:t>.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количество ЗУ –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</a:t>
            </a:r>
            <a:endParaRPr lang="ru-RU" sz="14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50:45:0040501:24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dirty="0" smtClean="0">
                <a:solidFill>
                  <a:srgbClr val="002060"/>
                </a:solidFill>
              </a:rPr>
              <a:t>собственность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Иное </a:t>
            </a:r>
            <a:r>
              <a:rPr lang="ru-RU" sz="1400" dirty="0">
                <a:solidFill>
                  <a:srgbClr val="002060"/>
                </a:solidFill>
              </a:rPr>
              <a:t>имущество </a:t>
            </a:r>
            <a:r>
              <a:rPr lang="ru-RU" sz="1400" dirty="0" smtClean="0">
                <a:solidFill>
                  <a:srgbClr val="002060"/>
                </a:solidFill>
              </a:rPr>
              <a:t>(недвижимость) – </a:t>
            </a:r>
            <a:r>
              <a:rPr lang="ru-RU" sz="1400" b="0" dirty="0" smtClean="0">
                <a:solidFill>
                  <a:srgbClr val="002060"/>
                </a:solidFill>
              </a:rPr>
              <a:t>кол-во объектов 2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Здание «Кафе-столовая» (2294,1 </a:t>
            </a:r>
            <a:r>
              <a:rPr lang="ru-RU" sz="1400" b="0" dirty="0" err="1" smtClean="0">
                <a:solidFill>
                  <a:srgbClr val="002060"/>
                </a:solidFill>
              </a:rPr>
              <a:t>кв.м</a:t>
            </a:r>
            <a:r>
              <a:rPr lang="ru-RU" sz="1400" b="0" dirty="0" smtClean="0">
                <a:solidFill>
                  <a:srgbClr val="002060"/>
                </a:solidFill>
              </a:rPr>
              <a:t>.),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сооружение «Склад тары к столовой» (73,2 </a:t>
            </a:r>
            <a:r>
              <a:rPr lang="ru-RU" sz="1400" b="0" dirty="0" err="1" smtClean="0">
                <a:solidFill>
                  <a:srgbClr val="002060"/>
                </a:solidFill>
              </a:rPr>
              <a:t>кв.м</a:t>
            </a:r>
            <a:r>
              <a:rPr lang="ru-RU" sz="1400" b="0" dirty="0" smtClean="0">
                <a:solidFill>
                  <a:srgbClr val="002060"/>
                </a:solidFill>
              </a:rPr>
              <a:t>.).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endParaRPr lang="en-US" sz="1400" dirty="0" smtClean="0">
              <a:solidFill>
                <a:srgbClr val="002060"/>
              </a:solidFill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002060"/>
                </a:solidFill>
              </a:rPr>
              <a:t>К</a:t>
            </a:r>
            <a:r>
              <a:rPr lang="ru-RU" sz="1400" b="0" dirty="0" smtClean="0">
                <a:solidFill>
                  <a:srgbClr val="002060"/>
                </a:solidFill>
              </a:rPr>
              <a:t>атегория земель – земли населенных пунктов.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Вид разрешенного использования – для обслуживания здания столовой.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Имеется горячее и холодное водоснабжение, центральное теплоснабжение, электроснабжение, канализация, телефонизация.</a:t>
            </a:r>
            <a:endParaRPr lang="ru-RU" sz="1400" b="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распоряжения </a:t>
            </a:r>
            <a:r>
              <a:rPr lang="ru-RU" sz="1400" dirty="0">
                <a:solidFill>
                  <a:srgbClr val="002060"/>
                </a:solidFill>
              </a:rPr>
              <a:t>–  </a:t>
            </a:r>
            <a:r>
              <a:rPr lang="ru-RU" sz="1400" b="0" dirty="0" smtClean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   </a:t>
            </a:r>
            <a:r>
              <a:rPr lang="ru-RU" sz="1400" b="0" dirty="0" smtClean="0">
                <a:solidFill>
                  <a:srgbClr val="002060"/>
                </a:solidFill>
              </a:rPr>
              <a:t>123 326 400,00  </a:t>
            </a:r>
            <a:r>
              <a:rPr lang="ru-RU" sz="1400" b="0" dirty="0">
                <a:solidFill>
                  <a:srgbClr val="002060"/>
                </a:solidFill>
              </a:rPr>
              <a:t>рублей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Окончание подачи заявок –  </a:t>
            </a:r>
            <a:r>
              <a:rPr lang="en-US" sz="1400" b="0" dirty="0" smtClean="0">
                <a:solidFill>
                  <a:srgbClr val="002060"/>
                </a:solidFill>
              </a:rPr>
              <a:t>1</a:t>
            </a:r>
            <a:r>
              <a:rPr lang="ru-RU" sz="1400" b="0" dirty="0" smtClean="0">
                <a:solidFill>
                  <a:srgbClr val="002060"/>
                </a:solidFill>
              </a:rPr>
              <a:t>9.12.2024 </a:t>
            </a:r>
            <a:r>
              <a:rPr lang="ru-RU" sz="1400" b="0" dirty="0">
                <a:solidFill>
                  <a:srgbClr val="002060"/>
                </a:solidFill>
              </a:rPr>
              <a:t>(1</a:t>
            </a:r>
            <a:r>
              <a:rPr lang="en-US" sz="1400" b="0" dirty="0">
                <a:solidFill>
                  <a:srgbClr val="002060"/>
                </a:solidFill>
              </a:rPr>
              <a:t>5</a:t>
            </a:r>
            <a:r>
              <a:rPr lang="ru-RU" sz="1400" b="0" dirty="0">
                <a:solidFill>
                  <a:srgbClr val="002060"/>
                </a:solidFill>
              </a:rPr>
              <a:t>:00 </a:t>
            </a:r>
            <a:r>
              <a:rPr lang="ru-RU" sz="1400" b="0" dirty="0" err="1">
                <a:solidFill>
                  <a:srgbClr val="002060"/>
                </a:solidFill>
              </a:rPr>
              <a:t>мск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Дата и время начало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23.12.2024 </a:t>
            </a:r>
            <a:r>
              <a:rPr lang="ru-RU" sz="1400" b="0" dirty="0">
                <a:solidFill>
                  <a:srgbClr val="002060"/>
                </a:solidFill>
              </a:rPr>
              <a:t>(10:00 </a:t>
            </a:r>
            <a:r>
              <a:rPr lang="ru-RU" sz="1400" b="0" dirty="0" err="1">
                <a:solidFill>
                  <a:srgbClr val="002060"/>
                </a:solidFill>
              </a:rPr>
              <a:t>мск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площадка АО «Сбербанк-АСТ» извещение № </a:t>
            </a:r>
            <a:r>
              <a:rPr lang="en-US" sz="1400" b="0" dirty="0" smtClean="0">
                <a:solidFill>
                  <a:srgbClr val="002060"/>
                </a:solidFill>
              </a:rPr>
              <a:t>SBR065-</a:t>
            </a:r>
            <a:r>
              <a:rPr lang="ru-RU" sz="1400" b="0" dirty="0" smtClean="0">
                <a:solidFill>
                  <a:srgbClr val="002060"/>
                </a:solidFill>
              </a:rPr>
              <a:t>2411190005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Контактное </a:t>
            </a:r>
            <a:r>
              <a:rPr lang="ru-RU" sz="1400" dirty="0">
                <a:solidFill>
                  <a:srgbClr val="002060"/>
                </a:solidFill>
              </a:rPr>
              <a:t>лицо – </a:t>
            </a:r>
            <a:r>
              <a:rPr lang="ru-RU" sz="1400" b="0" dirty="0" smtClean="0">
                <a:solidFill>
                  <a:srgbClr val="002060"/>
                </a:solidFill>
              </a:rPr>
              <a:t>Прыгунов Виктор Александрович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 smtClean="0">
                <a:solidFill>
                  <a:srgbClr val="002060"/>
                </a:solidFill>
              </a:rPr>
              <a:t>kbhimmash@npoem.ru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8(499)429-03-52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701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план*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3686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«Кафе-столовая, спортзал»/ПРОДАЖА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2693" y="6412169"/>
            <a:ext cx="2659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4" y="4669317"/>
            <a:ext cx="2750713" cy="186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9317"/>
            <a:ext cx="2700001" cy="1860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4" y="566207"/>
            <a:ext cx="2700000" cy="1830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4" y="540150"/>
            <a:ext cx="2782295" cy="1872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4" y="2448668"/>
            <a:ext cx="2782296" cy="18029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2" y="2481624"/>
            <a:ext cx="27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/>
          <p:cNvSpPr txBox="1">
            <a:spLocks/>
          </p:cNvSpPr>
          <p:nvPr/>
        </p:nvSpPr>
        <p:spPr>
          <a:xfrm>
            <a:off x="7127418" y="6450163"/>
            <a:ext cx="1276963" cy="4322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AEABAB">
                  <a:lumMod val="75000"/>
                </a:srgbClr>
              </a:solidFill>
              <a:latin typeface="Cuprum" panose="020B0604020202020204" charset="0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 rot="10800000" flipV="1">
            <a:off x="10032636" y="4192438"/>
            <a:ext cx="1404343" cy="3317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00" b="1" dirty="0">
              <a:solidFill>
                <a:schemeClr val="accent1">
                  <a:lumMod val="75000"/>
                </a:schemeClr>
              </a:solidFill>
              <a:latin typeface="Cuprum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 rot="10800000" flipV="1">
            <a:off x="1377875" y="6450163"/>
            <a:ext cx="1419550" cy="4078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AEABAB">
                  <a:lumMod val="75000"/>
                </a:srgbClr>
              </a:solidFill>
              <a:latin typeface="Cuprum" panose="020B060402020202020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67D265B7-54B8-8746-99E6-A369C06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2" y="66872"/>
            <a:ext cx="1361471" cy="1008112"/>
          </a:xfrm>
          <a:prstGeom prst="rect">
            <a:avLst/>
          </a:prstGeom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367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Кбхиммаш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 им. А.М. Исаева»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3686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«Кафе-столовая, спортзал»/ПРОДАЖА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2" y="2182482"/>
            <a:ext cx="4149800" cy="3001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9" y="355484"/>
            <a:ext cx="3812875" cy="2452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9" y="3683479"/>
            <a:ext cx="3812875" cy="22256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72928" y="38991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46498" y="1581508"/>
            <a:ext cx="4788211" cy="2248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63970" y="3950898"/>
            <a:ext cx="6090249" cy="9747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48445" y="2880000"/>
            <a:ext cx="220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Кафе-столовая</a:t>
            </a:r>
          </a:p>
          <a:p>
            <a:r>
              <a:rPr lang="ru-RU" sz="12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лощадь: 2294,10 </a:t>
            </a:r>
            <a:r>
              <a:rPr lang="ru-RU" sz="1200" b="1" dirty="0" err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кв.м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4709" y="5976000"/>
            <a:ext cx="277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Склад тары к столовой</a:t>
            </a:r>
          </a:p>
          <a:p>
            <a:r>
              <a:rPr lang="ru-RU" sz="12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лощадь: 73,2 </a:t>
            </a:r>
            <a:r>
              <a:rPr lang="ru-RU" sz="1200" b="1" dirty="0" err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кв.м</a:t>
            </a:r>
            <a:r>
              <a:rPr lang="ru-RU" sz="12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940762"/>
            <a:ext cx="100881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/>
              <a:t>Перечень движимого имущества, </a:t>
            </a:r>
          </a:p>
          <a:p>
            <a:r>
              <a:rPr lang="ru-RU" dirty="0"/>
              <a:t>реализуемого в составе </a:t>
            </a:r>
            <a:r>
              <a:rPr lang="ru-RU" dirty="0" smtClean="0"/>
              <a:t>непрофильного </a:t>
            </a:r>
            <a:r>
              <a:rPr lang="ru-RU" dirty="0"/>
              <a:t>актива </a:t>
            </a:r>
            <a:r>
              <a:rPr lang="ru-RU" dirty="0" smtClean="0"/>
              <a:t>«Кафе-столовая, спортзал»: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91056" y="4129067"/>
            <a:ext cx="9619488" cy="1938991"/>
          </a:xfrm>
        </p:spPr>
        <p:txBody>
          <a:bodyPr>
            <a:normAutofit/>
          </a:bodyPr>
          <a:lstStyle/>
          <a:p>
            <a:pPr marL="457200" indent="-285750">
              <a:spcBef>
                <a:spcPts val="0"/>
              </a:spcBef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     Местоположение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: ближнее Подмосковье, в 1 км от Ярославского шоссе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Инфраструктура: в 50 м от Национального парка "Лосиный остров", рядом производственная площадка, торговые центры, стадион, поликлиника, дом культуры, аптека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Кадастровые номера: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50:45:0040501:24 - земельный участок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50:45:0000000:55022 - здание (кафе-столовая)</a:t>
            </a:r>
            <a:r>
              <a:rPr lang="ru-RU" sz="160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600">
                <a:latin typeface="+mn-lt"/>
                <a:cs typeface="Times New Roman" panose="02020603050405020304" pitchFamily="18" charset="0"/>
              </a:rPr>
            </a:br>
            <a:r>
              <a:rPr lang="ru-RU" sz="1600" smtClean="0">
                <a:latin typeface="+mn-lt"/>
                <a:cs typeface="Times New Roman" panose="02020603050405020304" pitchFamily="18" charset="0"/>
              </a:rPr>
              <a:t>50:45:0000000:55021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- сооружение (склад тары к столовой)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endParaRPr lang="ru-RU" sz="1600" b="0" i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D265B7-54B8-8746-99E6-A369C068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2" y="66872"/>
            <a:ext cx="1361471" cy="10081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485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«КБхиммаш им. А.М.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саева»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3879" y="3759735"/>
            <a:ext cx="777164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 smtClean="0"/>
              <a:t>Иная значимая информация: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9693" y="1587093"/>
            <a:ext cx="9400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лифт грузовой малый (инвентарный номер 536000221) – 1 шт.;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лифт грузовой ММТ-15 (инвентарный номер 536000222) – 1 шт.;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наружный и внутренний (инвентарный номер 536305047) – 1 шт.;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LQV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LH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(инвентарный номер 537226893)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LQV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LH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(инвентарный номер 537226894)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(инвентарный номер 538305048)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кондиционер (инвентарный номер 538305050) – 1 шт.:</a:t>
            </a:r>
          </a:p>
          <a:p>
            <a:pPr indent="228600" algn="just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- установка тревожной сигнализации (инвентарный номер 000000074) – 1 шт.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377</Words>
  <Application>Microsoft Office PowerPoint</Application>
  <PresentationFormat>Широкоэкранный</PresentationFormat>
  <Paragraphs>50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Cuprum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      Местоположение: ближнее Подмосковье, в 1 км от Ярославского шоссе Инфраструктура: в 50 м от Национального парка "Лосиный остров", рядом производственная площадка, торговые центры, стадион, поликлиника, дом культуры, аптека Кадастровые номера: 50:45:0040501:24 - земельный участок 50:45:0000000:55022 - здание (кафе-столовая) 50:45:0000000:55021 - сооружение (склад тары к столовой) 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Исполнительного директора по корпоративному управлению и имущественным вопросам А.С.Кузьминова  Об итогах работы в 2021 году</dc:title>
  <dc:creator>Воронцова Наталия Николаевна</dc:creator>
  <cp:lastModifiedBy>Прыгунов Виктор Александрович</cp:lastModifiedBy>
  <cp:revision>185</cp:revision>
  <cp:lastPrinted>2022-07-20T11:40:50Z</cp:lastPrinted>
  <dcterms:created xsi:type="dcterms:W3CDTF">2022-02-08T13:24:30Z</dcterms:created>
  <dcterms:modified xsi:type="dcterms:W3CDTF">2024-11-20T05:43:45Z</dcterms:modified>
</cp:coreProperties>
</file>